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7" r:id="rId15"/>
    <p:sldId id="270" r:id="rId16"/>
    <p:sldId id="271" r:id="rId17"/>
    <p:sldId id="288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2" y="10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e4bf109d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e4bf109d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e4bf109d0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e4bf109d0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e58ac3b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e58ac3b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e58ac3b6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e58ac3b6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e4bf109d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e4bf109d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54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e58ac3b6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e58ac3b6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e58ac3b6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3e58ac3b6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e4bf109d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e4bf109d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24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263b7f6d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e263b7f6d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263b7f6d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263b7f6d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f4f9b268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f4f9b268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263b7f6d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263b7f6d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263b7f6d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263b7f6d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263b7f6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263b7f6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263b7f6d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e263b7f6d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263b7f6d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e263b7f6d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263b7f6d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e263b7f6d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263b7f6d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e263b7f6d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3e58ac3b6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3e58ac3b6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263b7f6d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263b7f6d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e4bf109d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3e4bf109d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f4f9b268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f4f9b268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263b7f6d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e263b7f6d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e263b7f6d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e263b7f6d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e8678464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3e8678464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Regarder le nom de domaine: commence-t-il par “https://” et contient-il le vrai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nom d’une organisation avant le .</a:t>
            </a:r>
            <a:r>
              <a:rPr lang="fr-FR" sz="11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</a:t>
            </a:r>
            <a:r>
              <a:rPr lang="fr-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.com, .eu, .</a:t>
            </a:r>
            <a:r>
              <a:rPr lang="fr-FR" sz="11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</a:t>
            </a:r>
            <a:r>
              <a:rPr lang="fr-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.... ainsi qu’avant le premier “/”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88e7d67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88e7d67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e867846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e867846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-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Sensibiliser les étudiants  aux techniques d'ingénierie sociale &amp; phishing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-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Former les étudiants à l’identification des signes d'une tentative de phishing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-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Évaluer la vulnérabilité des étudiants face aux dangers que représentent la technique du phishing grâce à l’analyse des résultats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-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Évaluer l'efficacité des politiques de sécurité existantes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e4bf109d0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e4bf109d0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e4bf109d0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3e4bf109d0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e4bf109d0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e4bf109d0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g.b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s.www.argenta.be.madlart.com/nl/aanvraa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97000" y="844550"/>
            <a:ext cx="43902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ato"/>
                <a:ea typeface="Lato"/>
                <a:cs typeface="Lato"/>
                <a:sym typeface="Lato"/>
              </a:rPr>
              <a:t>Phishing : </a:t>
            </a:r>
            <a:endParaRPr sz="31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ato"/>
                <a:ea typeface="Lato"/>
                <a:cs typeface="Lato"/>
                <a:sym typeface="Lato"/>
              </a:rPr>
              <a:t>Présentation du processus</a:t>
            </a:r>
            <a:endParaRPr sz="3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526600" y="3416325"/>
            <a:ext cx="19113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dirty="0"/>
              <a:t>Hakan Aysan</a:t>
            </a:r>
            <a:endParaRPr dirty="0"/>
          </a:p>
        </p:txBody>
      </p:sp>
      <p:sp>
        <p:nvSpPr>
          <p:cNvPr id="136" name="Google Shape;136;p13"/>
          <p:cNvSpPr txBox="1"/>
          <p:nvPr/>
        </p:nvSpPr>
        <p:spPr>
          <a:xfrm>
            <a:off x="592400" y="4016725"/>
            <a:ext cx="2961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Supervisé par 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M. Benoît Parthoens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Mme. Julie Van de Wijngaert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6326350" y="3116175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Participant :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3491020" y="178253"/>
            <a:ext cx="2161959" cy="19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-BE" sz="3600" dirty="0">
                <a:latin typeface="Lato"/>
                <a:ea typeface="Lato"/>
                <a:cs typeface="Lato"/>
                <a:sym typeface="Lato"/>
              </a:rPr>
              <a:t>Résultats ?</a:t>
            </a:r>
            <a:endParaRPr sz="3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 </a:t>
            </a:r>
            <a:endParaRPr dirty="0"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100" y="1748679"/>
            <a:ext cx="3351800" cy="2904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259550" y="685750"/>
            <a:ext cx="5819400" cy="19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Résultats: Tentative n°1</a:t>
            </a:r>
            <a:r>
              <a:rPr lang="fr" sz="2494">
                <a:latin typeface="Lato"/>
                <a:ea typeface="Lato"/>
                <a:cs typeface="Lato"/>
                <a:sym typeface="Lato"/>
              </a:rPr>
              <a:t> </a:t>
            </a:r>
            <a:endParaRPr sz="2494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327700" y="1794825"/>
            <a:ext cx="516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réponses sous la publication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seul étudiant de HELMO en informatique de Gestion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327700" y="2728525"/>
            <a:ext cx="516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</a:t>
            </a: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Obtention de l’horaire du groupe 8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646" y="2670350"/>
            <a:ext cx="3663556" cy="1977300"/>
          </a:xfrm>
          <a:prstGeom prst="rect">
            <a:avLst/>
          </a:prstGeom>
          <a:noFill/>
          <a:ln>
            <a:noFill/>
          </a:ln>
          <a:effectLst>
            <a:outerShdw blurRad="57150" dist="19050" dir="8280000" algn="bl" rotWithShape="0">
              <a:srgbClr val="000000"/>
            </a:outerShdw>
          </a:effectLst>
        </p:spPr>
      </p:pic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400" y="502675"/>
            <a:ext cx="1107650" cy="11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520000" y="5446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Tentative n°2 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523900" y="1842000"/>
            <a:ext cx="457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Cible : Secrétaire d’HELMO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523900" y="2390825"/>
            <a:ext cx="538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Objectif : Récupérer la liste des étudiants de B1 Info &amp; Sécu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523900" y="2885400"/>
            <a:ext cx="4579200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Informations nécessaires à cette tentative :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fr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Adresse mail de la secrétaire 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fr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Création d’une fausse adresse mail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581" y="138601"/>
            <a:ext cx="4124326" cy="225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520000" y="5446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Tentative n°2</a:t>
            </a:r>
            <a:r>
              <a:rPr lang="fr" sz="2500"/>
              <a:t> </a:t>
            </a:r>
            <a:endParaRPr sz="2500"/>
          </a:p>
        </p:txBody>
      </p:sp>
      <p:sp>
        <p:nvSpPr>
          <p:cNvPr id="228" name="Google Shape;228;p25"/>
          <p:cNvSpPr txBox="1"/>
          <p:nvPr/>
        </p:nvSpPr>
        <p:spPr>
          <a:xfrm>
            <a:off x="523900" y="1842000"/>
            <a:ext cx="45792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Événement Cybersécurité à Bruxelles le 19/20 avril.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523900" y="2691725"/>
            <a:ext cx="4579200" cy="169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Scénario : 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97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fr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Envoyer un mail à la secrétaire 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fr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 faire passer pour un organisateur de l’évènement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fr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Inviter les étudiants de B1 du cursus informatique 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425" y="2299225"/>
            <a:ext cx="3736100" cy="2413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3491020" y="178253"/>
            <a:ext cx="2161959" cy="19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-BE" sz="3600" dirty="0">
                <a:latin typeface="Lato"/>
                <a:ea typeface="Lato"/>
                <a:cs typeface="Lato"/>
                <a:sym typeface="Lato"/>
              </a:rPr>
              <a:t>Résultats ?</a:t>
            </a:r>
            <a:endParaRPr sz="3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 </a:t>
            </a:r>
            <a:endParaRPr dirty="0"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100" y="1748679"/>
            <a:ext cx="3351800" cy="2904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12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259550" y="685750"/>
            <a:ext cx="5819400" cy="19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Résultats: Tentative n°2</a:t>
            </a:r>
            <a:r>
              <a:rPr lang="fr" sz="2494">
                <a:latin typeface="Lato"/>
                <a:ea typeface="Lato"/>
                <a:cs typeface="Lato"/>
                <a:sym typeface="Lato"/>
              </a:rPr>
              <a:t> </a:t>
            </a:r>
            <a:endParaRPr sz="2494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42" name="Google Shape;242;p27"/>
          <p:cNvSpPr txBox="1"/>
          <p:nvPr/>
        </p:nvSpPr>
        <p:spPr>
          <a:xfrm>
            <a:off x="327700" y="1794825"/>
            <a:ext cx="516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Aucune réponse de la secrétaire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Aucune liste d’étudiants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525" y="685750"/>
            <a:ext cx="811725" cy="8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 rot="10800000" flipH="1">
            <a:off x="544725" y="2315650"/>
            <a:ext cx="542700" cy="347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520000" y="5446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Tentative n°3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523900" y="1842000"/>
            <a:ext cx="457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Cible : Étudiant de B1 Sécu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523900" y="2390825"/>
            <a:ext cx="538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Objectif : Récupérer la liste des étudiants de B1 Sécu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523900" y="2885400"/>
            <a:ext cx="457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Information nécessaire à cette tentative 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Complice proche d’un étudiant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3491020" y="178253"/>
            <a:ext cx="2161959" cy="19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-BE" sz="3600" dirty="0">
                <a:latin typeface="Lato"/>
                <a:ea typeface="Lato"/>
                <a:cs typeface="Lato"/>
                <a:sym typeface="Lato"/>
              </a:rPr>
              <a:t>Résultats ?</a:t>
            </a:r>
            <a:endParaRPr sz="3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 </a:t>
            </a:r>
            <a:endParaRPr dirty="0"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100" y="1748679"/>
            <a:ext cx="3351800" cy="2904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524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259550" y="685750"/>
            <a:ext cx="5819400" cy="19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Résultats: Tentative n°3</a:t>
            </a:r>
            <a:r>
              <a:rPr lang="fr" sz="2494">
                <a:latin typeface="Lato"/>
                <a:ea typeface="Lato"/>
                <a:cs typeface="Lato"/>
                <a:sym typeface="Lato"/>
              </a:rPr>
              <a:t> </a:t>
            </a:r>
            <a:endParaRPr sz="2494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327700" y="1940700"/>
            <a:ext cx="5165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Récupération de la liste par le complice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400" y="502675"/>
            <a:ext cx="1107650" cy="11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700" y="2319809"/>
            <a:ext cx="3579774" cy="272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520000" y="5446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Tentative n°4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523900" y="1842000"/>
            <a:ext cx="457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Cible : Étudiant de B1 Info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523900" y="2390825"/>
            <a:ext cx="538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Objectif : Récupérer la liste des étudiants de B1 Info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523900" y="2885400"/>
            <a:ext cx="4579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Information nécessaire à cette tentative 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Faux compte Facebook créer plus tôt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Groupe Facebook “Etudiants de Liège”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Horaire B1 Info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Qu’est ce que le Phishing ?</a:t>
            </a:r>
            <a:r>
              <a:rPr lang="fr" sz="2500"/>
              <a:t> </a:t>
            </a:r>
            <a:endParaRPr sz="2500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625" y="1307850"/>
            <a:ext cx="6770749" cy="334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520000" y="5446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Tentative n°4</a:t>
            </a:r>
            <a:r>
              <a:rPr lang="fr" sz="2500"/>
              <a:t> </a:t>
            </a:r>
            <a:endParaRPr sz="2500"/>
          </a:p>
        </p:txBody>
      </p:sp>
      <p:sp>
        <p:nvSpPr>
          <p:cNvPr id="280" name="Google Shape;280;p32"/>
          <p:cNvSpPr txBox="1"/>
          <p:nvPr/>
        </p:nvSpPr>
        <p:spPr>
          <a:xfrm>
            <a:off x="426875" y="1756550"/>
            <a:ext cx="45792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Scénario 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rendre à un cours de B1 Info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Oublier son chargeur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Poster que nous détenons son chargeur.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600" y="599425"/>
            <a:ext cx="4843825" cy="20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275" y="2783025"/>
            <a:ext cx="2020433" cy="21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259550" y="685750"/>
            <a:ext cx="5819400" cy="19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494">
                <a:latin typeface="Lato"/>
                <a:ea typeface="Lato"/>
                <a:cs typeface="Lato"/>
                <a:sym typeface="Lato"/>
              </a:rPr>
              <a:t>Selon vous, la tentative n°4 va-t-elle se conclure par un échec ou une réussite ?</a:t>
            </a:r>
            <a:endParaRPr sz="2494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875" y="2105625"/>
            <a:ext cx="2760250" cy="252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259550" y="685750"/>
            <a:ext cx="5819400" cy="19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Résultats: Tentative n°4</a:t>
            </a:r>
            <a:endParaRPr sz="2494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94" name="Google Shape;294;p34"/>
          <p:cNvSpPr txBox="1"/>
          <p:nvPr/>
        </p:nvSpPr>
        <p:spPr>
          <a:xfrm>
            <a:off x="327700" y="1940700"/>
            <a:ext cx="5165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Plusieurs réponses sous le tweet ciblant un étudiant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Aucun résultat obtenu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=&gt; au courant de la campagne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750" y="685750"/>
            <a:ext cx="811725" cy="8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075" y="281800"/>
            <a:ext cx="2760250" cy="2626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465" y="3094725"/>
            <a:ext cx="4154336" cy="18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5175" y="3094725"/>
            <a:ext cx="1000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8475" y="3764525"/>
            <a:ext cx="1760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8475" y="4208075"/>
            <a:ext cx="1760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8475" y="4651625"/>
            <a:ext cx="17605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>
            <a:spLocks noGrp="1"/>
          </p:cNvSpPr>
          <p:nvPr>
            <p:ph type="title"/>
          </p:nvPr>
        </p:nvSpPr>
        <p:spPr>
          <a:xfrm>
            <a:off x="520000" y="5446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Tentative n°4 (Bis)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523900" y="1842000"/>
            <a:ext cx="4579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Même scénario que la tentative précédente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Message reçu de la part d’un B1 Info disant avoir perdu son chargeur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275" y="439125"/>
            <a:ext cx="3732200" cy="289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900" y="439125"/>
            <a:ext cx="1000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325" y="677250"/>
            <a:ext cx="1000125" cy="4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900" y="1977600"/>
            <a:ext cx="205600" cy="3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900" y="2927950"/>
            <a:ext cx="205600" cy="3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title"/>
          </p:nvPr>
        </p:nvSpPr>
        <p:spPr>
          <a:xfrm>
            <a:off x="259550" y="685750"/>
            <a:ext cx="5819400" cy="19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Résultats: Tentative n°4(bis)</a:t>
            </a:r>
            <a:endParaRPr sz="2494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318" name="Google Shape;318;p36"/>
          <p:cNvSpPr txBox="1"/>
          <p:nvPr/>
        </p:nvSpPr>
        <p:spPr>
          <a:xfrm>
            <a:off x="327700" y="1940700"/>
            <a:ext cx="5165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Étudiant coopératif face au scénario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Liste obtenue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175" y="3094725"/>
            <a:ext cx="1000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475" y="3764525"/>
            <a:ext cx="1760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838" y="3901350"/>
            <a:ext cx="1760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625" y="486750"/>
            <a:ext cx="1107650" cy="11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250" y="1662975"/>
            <a:ext cx="423862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013" y="1702575"/>
            <a:ext cx="1000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250" y="2560400"/>
            <a:ext cx="2212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250" y="2955325"/>
            <a:ext cx="2212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250" y="3901350"/>
            <a:ext cx="2212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5650" y="2663038"/>
            <a:ext cx="9048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166075" y="263025"/>
            <a:ext cx="54324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Mails envoyés aux étudiants </a:t>
            </a:r>
            <a:endParaRPr/>
          </a:p>
        </p:txBody>
      </p:sp>
      <p:pic>
        <p:nvPicPr>
          <p:cNvPr id="334" name="Google Shape;3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00" y="1488650"/>
            <a:ext cx="4614425" cy="32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200" y="1931600"/>
            <a:ext cx="506800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850" y="2511000"/>
            <a:ext cx="506800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personnels</a:t>
            </a:r>
            <a:endParaRPr/>
          </a:p>
        </p:txBody>
      </p:sp>
      <p:sp>
        <p:nvSpPr>
          <p:cNvPr id="342" name="Google Shape;342;p38"/>
          <p:cNvSpPr txBox="1"/>
          <p:nvPr/>
        </p:nvSpPr>
        <p:spPr>
          <a:xfrm>
            <a:off x="1113450" y="1605350"/>
            <a:ext cx="74070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Mails envoyés: 37 mails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Etudiants capturés:  3 étudiants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Réussite:  8,1%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1253675" y="590350"/>
            <a:ext cx="41121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Résultats généraux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50" y="1656850"/>
            <a:ext cx="40957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150" y="1656850"/>
            <a:ext cx="4124325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/>
        </p:nvSpPr>
        <p:spPr>
          <a:xfrm>
            <a:off x="657875" y="4339075"/>
            <a:ext cx="342835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: 9/118 		7,6 %			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1932325" y="4476775"/>
            <a:ext cx="355800" cy="1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6505725" y="4476775"/>
            <a:ext cx="355800" cy="1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9"/>
          <p:cNvSpPr txBox="1"/>
          <p:nvPr/>
        </p:nvSpPr>
        <p:spPr>
          <a:xfrm>
            <a:off x="5285313" y="43390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Total: 8/189       	        4,2 %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194875" y="1296125"/>
            <a:ext cx="61800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Quels seraient, selon vous, les bons réflexes à adopter pour se prémunir contre une attaque de phishing 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500" y="2732575"/>
            <a:ext cx="2356500" cy="23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>
            <a:spLocks noGrp="1"/>
          </p:cNvSpPr>
          <p:nvPr>
            <p:ph type="title"/>
          </p:nvPr>
        </p:nvSpPr>
        <p:spPr>
          <a:xfrm>
            <a:off x="1297500" y="604400"/>
            <a:ext cx="7038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Réflexes et recommandations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1209750" y="1684600"/>
            <a:ext cx="6724500" cy="567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Être vigilant face aux e-mails inattendus 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Vérifier les URL avant de cliquer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Vérifier l’adresse mail d’envoi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Utilisez l'authentification à deux facteurs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Mettez à jour régulièrement les logiciels de sécurité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 pas ouvrir de pièce jointe dans un mail “douteux”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275125" y="4410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Qu’est ce que le Spear Phishing ?</a:t>
            </a:r>
            <a:r>
              <a:rPr lang="fr"/>
              <a:t> </a:t>
            </a:r>
            <a:endParaRPr/>
          </a:p>
        </p:txBody>
      </p:sp>
      <p:grpSp>
        <p:nvGrpSpPr>
          <p:cNvPr id="149" name="Google Shape;149;p15"/>
          <p:cNvGrpSpPr/>
          <p:nvPr/>
        </p:nvGrpSpPr>
        <p:grpSpPr>
          <a:xfrm>
            <a:off x="1252763" y="1401450"/>
            <a:ext cx="7083638" cy="3106225"/>
            <a:chOff x="1252763" y="1401450"/>
            <a:chExt cx="7083638" cy="3106225"/>
          </a:xfrm>
        </p:grpSpPr>
        <p:pic>
          <p:nvPicPr>
            <p:cNvPr id="150" name="Google Shape;15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2763" y="1401450"/>
              <a:ext cx="6638476" cy="299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80975" y="4098350"/>
              <a:ext cx="1081200" cy="2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5"/>
            <p:cNvSpPr txBox="1"/>
            <p:nvPr/>
          </p:nvSpPr>
          <p:spPr>
            <a:xfrm>
              <a:off x="3080975" y="4061275"/>
              <a:ext cx="1964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Phishing </a:t>
              </a:r>
              <a:endParaRPr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53" name="Google Shape;15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11450" y="4118975"/>
              <a:ext cx="1878225" cy="33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5"/>
            <p:cNvSpPr txBox="1"/>
            <p:nvPr/>
          </p:nvSpPr>
          <p:spPr>
            <a:xfrm>
              <a:off x="6371700" y="4061275"/>
              <a:ext cx="1964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Spear Phishing </a:t>
              </a:r>
              <a:endParaRPr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>
            <a:spLocks noGrp="1"/>
          </p:cNvSpPr>
          <p:nvPr>
            <p:ph type="title"/>
          </p:nvPr>
        </p:nvSpPr>
        <p:spPr>
          <a:xfrm>
            <a:off x="205650" y="2571750"/>
            <a:ext cx="61800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Comment avez-vous réagi face au mail de phishing reçu ?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 </a:t>
            </a:r>
            <a:endParaRPr dirty="0"/>
          </a:p>
        </p:txBody>
      </p:sp>
      <p:pic>
        <p:nvPicPr>
          <p:cNvPr id="371" name="Google Shape;3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500" y="2732575"/>
            <a:ext cx="2356500" cy="23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205650" y="694173"/>
            <a:ext cx="61800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Avez-vous déjà été victime de Phishing (hors-cours) ?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title" idx="4294967295"/>
          </p:nvPr>
        </p:nvSpPr>
        <p:spPr>
          <a:xfrm>
            <a:off x="570000" y="1783775"/>
            <a:ext cx="85740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>
                <a:latin typeface="Lato"/>
                <a:ea typeface="Lato"/>
                <a:cs typeface="Lato"/>
                <a:sym typeface="Lato"/>
              </a:rPr>
              <a:t>Merci pour votre attention ! </a:t>
            </a:r>
            <a:endParaRPr sz="4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00" y="3026075"/>
            <a:ext cx="2720000" cy="18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212175" y="451925"/>
            <a:ext cx="66345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Comment identifier un mail de phishing ?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478037" y="1164800"/>
            <a:ext cx="7254900" cy="317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Noms de domaine</a:t>
            </a:r>
          </a:p>
          <a:p>
            <a:pPr marL="0" lvl="0" indent="26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</a:t>
            </a:r>
            <a:r>
              <a:rPr lang="fr" sz="11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https://www.ing.be</a:t>
            </a:r>
            <a:endParaRPr sz="1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26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</a:t>
            </a:r>
            <a:r>
              <a:rPr lang="fr" sz="11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http://https.www.argenta.be.madlart.com/nl/aanvraag</a:t>
            </a:r>
            <a:r>
              <a:rPr lang="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Caractéristiques des messages de phishing :</a:t>
            </a:r>
            <a:endParaRPr sz="1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26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Côté inattendu</a:t>
            </a:r>
            <a:endParaRPr sz="1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26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Caractère urgent</a:t>
            </a:r>
            <a:endParaRPr sz="1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26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Attise la curiosité</a:t>
            </a:r>
            <a:endParaRPr sz="1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26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En-tête impersonnel</a:t>
            </a:r>
            <a:endParaRPr sz="1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26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Demande de cliquer sur un lien ou d’ouvrir une pièce jointe</a:t>
            </a:r>
            <a:endParaRPr sz="1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26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Demande de fournir des données personnelles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253450" y="261775"/>
            <a:ext cx="68733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Exemple de mail de phishing 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472325" y="1605100"/>
            <a:ext cx="766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332225" y="1164800"/>
            <a:ext cx="766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5" y="1084750"/>
            <a:ext cx="4560099" cy="25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64925"/>
            <a:ext cx="4105474" cy="11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1297500" y="604400"/>
            <a:ext cx="7038900" cy="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 dirty="0">
                <a:latin typeface="Lato"/>
                <a:ea typeface="Lato"/>
                <a:cs typeface="Lato"/>
                <a:sym typeface="Lato"/>
              </a:rPr>
              <a:t>Objectifs et porté de la campagne de phishing</a:t>
            </a:r>
            <a:endParaRPr sz="25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2747681" y="1690825"/>
            <a:ext cx="4446075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sz="2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Sensibiliser </a:t>
            </a:r>
            <a:endParaRPr lang="fr-FR" sz="2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sz="2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Former</a:t>
            </a:r>
            <a:endParaRPr sz="2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sz="2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Évaluer</a:t>
            </a:r>
            <a:endParaRPr sz="2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964900" y="132462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 dirty="0"/>
              <a:t>Mode opératoire</a:t>
            </a:r>
            <a:endParaRPr sz="3700" dirty="0"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00" y="2473325"/>
            <a:ext cx="1933737" cy="23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520000" y="5446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Tentative n°1 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61140" y="1842000"/>
            <a:ext cx="457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Cible : Tout étudiant d’informatique à l’Helmo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719" y="50006"/>
            <a:ext cx="4281875" cy="2340817"/>
          </a:xfrm>
          <a:prstGeom prst="rect">
            <a:avLst/>
          </a:prstGeom>
          <a:noFill/>
          <a:ln>
            <a:noFill/>
          </a:ln>
          <a:effectLst>
            <a:outerShdw blurRad="57150" dist="19050" dir="7320000" algn="bl" rotWithShape="0">
              <a:srgbClr val="000000">
                <a:alpha val="94000"/>
              </a:srgbClr>
            </a:outerShdw>
          </a:effectLst>
        </p:spPr>
      </p:pic>
      <p:sp>
        <p:nvSpPr>
          <p:cNvPr id="189" name="Google Shape;189;p20"/>
          <p:cNvSpPr txBox="1"/>
          <p:nvPr/>
        </p:nvSpPr>
        <p:spPr>
          <a:xfrm>
            <a:off x="53519" y="2390825"/>
            <a:ext cx="457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Objectif : Récupérer un horaire de B1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59550" y="2885400"/>
            <a:ext cx="4573170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Informations nécessaire à cette tentative :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9700" lvl="2">
              <a:buClr>
                <a:schemeClr val="lt1"/>
              </a:buClr>
              <a:buSzPts val="1400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</a:t>
            </a:r>
            <a:r>
              <a:rPr lang="fr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Création d’un faux compte Facebook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</a:t>
            </a:r>
            <a:r>
              <a:rPr lang="fr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Inscription au groupe “Etudiants de Liège”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49"/>
            <a:ext cx="4342594" cy="2027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520000" y="5446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Lato"/>
                <a:ea typeface="Lato"/>
                <a:cs typeface="Lato"/>
                <a:sym typeface="Lato"/>
              </a:rPr>
              <a:t>Tentative n°1</a:t>
            </a:r>
            <a:r>
              <a:rPr lang="fr"/>
              <a:t> 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520000" y="1693375"/>
            <a:ext cx="4925700" cy="215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Scénario : 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fr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fr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Publier sur le groupe “Etudiants de Liège “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fr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fr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 faire passer pour une élève de marketing 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fr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fr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Attirer un étudiant 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800" y="238324"/>
            <a:ext cx="4587000" cy="2333426"/>
          </a:xfrm>
          <a:prstGeom prst="rect">
            <a:avLst/>
          </a:prstGeom>
          <a:noFill/>
          <a:ln>
            <a:noFill/>
          </a:ln>
          <a:effectLst>
            <a:outerShdw blurRad="57150" dist="19050" dir="17160000" algn="bl" rotWithShape="0">
              <a:srgbClr val="000000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Affichage à l'écran (16:9)</PresentationFormat>
  <Paragraphs>186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Montserrat</vt:lpstr>
      <vt:lpstr>Roboto</vt:lpstr>
      <vt:lpstr>Lato</vt:lpstr>
      <vt:lpstr>Arial</vt:lpstr>
      <vt:lpstr>Focus</vt:lpstr>
      <vt:lpstr>Phishing :  Présentation du processus</vt:lpstr>
      <vt:lpstr>Qu’est ce que le Phishing ? </vt:lpstr>
      <vt:lpstr>Qu’est ce que le Spear Phishing ? </vt:lpstr>
      <vt:lpstr>Comment identifier un mail de phishing ?</vt:lpstr>
      <vt:lpstr>Exemple de mail de phishing </vt:lpstr>
      <vt:lpstr>Objectifs et porté de la campagne de phishing</vt:lpstr>
      <vt:lpstr>Mode opératoire</vt:lpstr>
      <vt:lpstr>Tentative n°1 </vt:lpstr>
      <vt:lpstr>Tentative n°1 </vt:lpstr>
      <vt:lpstr>Résultats ?   </vt:lpstr>
      <vt:lpstr>Résultats: Tentative n°1    </vt:lpstr>
      <vt:lpstr>Tentative n°2 </vt:lpstr>
      <vt:lpstr>Tentative n°2 </vt:lpstr>
      <vt:lpstr>Résultats ?   </vt:lpstr>
      <vt:lpstr>Résultats: Tentative n°2    </vt:lpstr>
      <vt:lpstr>Tentative n°3</vt:lpstr>
      <vt:lpstr>Résultats ?   </vt:lpstr>
      <vt:lpstr>Résultats: Tentative n°3    </vt:lpstr>
      <vt:lpstr>Tentative n°4</vt:lpstr>
      <vt:lpstr>Tentative n°4 </vt:lpstr>
      <vt:lpstr>Selon vous, la tentative n°4 va-t-elle se conclure par un échec ou une réussite ?   </vt:lpstr>
      <vt:lpstr>Résultats: Tentative n°4   </vt:lpstr>
      <vt:lpstr>Tentative n°4 (Bis)</vt:lpstr>
      <vt:lpstr>Résultats: Tentative n°4(bis)   </vt:lpstr>
      <vt:lpstr>Mails envoyés aux étudiants </vt:lpstr>
      <vt:lpstr>Résultats personnels</vt:lpstr>
      <vt:lpstr>Résultats généraux</vt:lpstr>
      <vt:lpstr>Quels seraient, selon vous, les bons réflexes à adopter pour se prémunir contre une attaque de phishing ?</vt:lpstr>
      <vt:lpstr>Réflexes et recommandations</vt:lpstr>
      <vt:lpstr>Comment avez-vous réagi face au mail de phishing reçu ?    </vt:lpstr>
      <vt:lpstr>Merci pour votre attention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:  Présentation du processus</dc:title>
  <dc:creator>Sasha Brouhon</dc:creator>
  <cp:lastModifiedBy>Hakan AYSAN</cp:lastModifiedBy>
  <cp:revision>2</cp:revision>
  <dcterms:modified xsi:type="dcterms:W3CDTF">2024-04-01T21:06:46Z</dcterms:modified>
</cp:coreProperties>
</file>